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7" r:id="rId3"/>
    <p:sldId id="288" r:id="rId4"/>
    <p:sldId id="262" r:id="rId5"/>
    <p:sldId id="264" r:id="rId6"/>
    <p:sldId id="269" r:id="rId7"/>
    <p:sldId id="265" r:id="rId8"/>
    <p:sldId id="267" r:id="rId9"/>
    <p:sldId id="268" r:id="rId10"/>
    <p:sldId id="284" r:id="rId11"/>
    <p:sldId id="286" r:id="rId12"/>
    <p:sldId id="317" r:id="rId13"/>
    <p:sldId id="285" r:id="rId14"/>
    <p:sldId id="306" r:id="rId15"/>
    <p:sldId id="305" r:id="rId16"/>
    <p:sldId id="302" r:id="rId17"/>
    <p:sldId id="303" r:id="rId18"/>
    <p:sldId id="297" r:id="rId19"/>
    <p:sldId id="298" r:id="rId20"/>
    <p:sldId id="299" r:id="rId21"/>
    <p:sldId id="300" r:id="rId22"/>
    <p:sldId id="301" r:id="rId23"/>
    <p:sldId id="307" r:id="rId24"/>
    <p:sldId id="308" r:id="rId25"/>
    <p:sldId id="289" r:id="rId26"/>
    <p:sldId id="313" r:id="rId27"/>
    <p:sldId id="290" r:id="rId28"/>
    <p:sldId id="291" r:id="rId29"/>
    <p:sldId id="292" r:id="rId30"/>
    <p:sldId id="293" r:id="rId31"/>
    <p:sldId id="316" r:id="rId32"/>
    <p:sldId id="295" r:id="rId33"/>
    <p:sldId id="296" r:id="rId34"/>
    <p:sldId id="311" r:id="rId35"/>
    <p:sldId id="312" r:id="rId36"/>
    <p:sldId id="314" r:id="rId37"/>
    <p:sldId id="315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74CD-56A3-4517-B484-7D362720D269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F6247-1185-4EB3-BC2E-C49B164C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015C-00E5-4135-BF04-7E6DD39BDA26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9250-8A20-4654-BCED-27FC0B8E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vedatng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vedatng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cs typeface="Miriam" pitchFamily="34" charset="-79"/>
              </a:rPr>
              <a:t>ДАРУНА</a:t>
            </a:r>
            <a:r>
              <a:rPr lang="ru-RU" sz="6600" b="1" dirty="0" smtClean="0">
                <a:cs typeface="Miriam" pitchFamily="34" charset="-79"/>
              </a:rPr>
              <a:t/>
            </a:r>
            <a:br>
              <a:rPr lang="ru-RU" sz="6600" b="1" dirty="0" smtClean="0">
                <a:cs typeface="Miriam" pitchFamily="34" charset="-79"/>
              </a:rPr>
            </a:br>
            <a:r>
              <a:rPr lang="ru-RU" sz="6600" b="1" dirty="0" smtClean="0">
                <a:solidFill>
                  <a:srgbClr val="FF0000"/>
                </a:solidFill>
                <a:cs typeface="Miriam" pitchFamily="34" charset="-79"/>
              </a:rPr>
              <a:t>МАКСЭНЗИМ</a:t>
            </a:r>
            <a:br>
              <a:rPr lang="ru-RU" sz="6600" b="1" dirty="0" smtClean="0">
                <a:solidFill>
                  <a:srgbClr val="FF0000"/>
                </a:solidFill>
                <a:cs typeface="Miriam" pitchFamily="34" charset="-79"/>
              </a:rPr>
            </a:br>
            <a:r>
              <a:rPr lang="ru-RU" sz="6600" dirty="0" smtClean="0">
                <a:solidFill>
                  <a:srgbClr val="FF0000"/>
                </a:solidFill>
                <a:cs typeface="Miriam" pitchFamily="34" charset="-79"/>
              </a:rPr>
              <a:t>МОЗГОВОЙ </a:t>
            </a:r>
            <a:br>
              <a:rPr lang="ru-RU" sz="6600" dirty="0" smtClean="0">
                <a:solidFill>
                  <a:srgbClr val="FF0000"/>
                </a:solidFill>
                <a:cs typeface="Miriam" pitchFamily="34" charset="-79"/>
              </a:rPr>
            </a:br>
            <a:r>
              <a:rPr lang="ru-RU" sz="6600" dirty="0" smtClean="0">
                <a:solidFill>
                  <a:srgbClr val="FF0000"/>
                </a:solidFill>
                <a:cs typeface="Miriam" pitchFamily="34" charset="-79"/>
              </a:rPr>
              <a:t>ТОНИК</a:t>
            </a:r>
            <a:endParaRPr lang="ru-RU" sz="6600" dirty="0">
              <a:solidFill>
                <a:srgbClr val="FF0000"/>
              </a:solidFill>
              <a:cs typeface="Miriam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/>
                </a:solidFill>
              </a:rPr>
              <a:t>Суботялов</a:t>
            </a:r>
            <a:r>
              <a:rPr lang="ru-RU" b="1" dirty="0" smtClean="0">
                <a:solidFill>
                  <a:schemeClr val="tx2"/>
                </a:solidFill>
              </a:rPr>
              <a:t> Михаил Альбертович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Доктор медицинских наук, профессор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drugline.org/img/herb/phyllanthus-niruri-information_2_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283" y="2636912"/>
            <a:ext cx="1381125" cy="1743076"/>
          </a:xfrm>
          <a:prstGeom prst="rect">
            <a:avLst/>
          </a:prstGeom>
          <a:noFill/>
        </p:spPr>
      </p:pic>
      <p:pic>
        <p:nvPicPr>
          <p:cNvPr id="5" name="Picture 2" descr="http://drugline.org/img/herb/phyllanthus-niruri-information_2_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138112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79512" y="620108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ДАРУНА</a:t>
            </a:r>
            <a:endParaRPr lang="ru-RU" sz="6000" b="1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Показания для профилактического применения</a:t>
            </a:r>
            <a:r>
              <a:rPr lang="ru-RU" sz="2800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800" dirty="0">
                <a:ea typeface="Calibri" pitchFamily="34" charset="0"/>
                <a:cs typeface="Times New Roman" pitchFamily="18" charset="0"/>
              </a:rPr>
              <a:t>Злоупотребление маслянистой, жирной пищей, мясом, особенно красным, и сладостями. </a:t>
            </a:r>
          </a:p>
          <a:p>
            <a:pPr>
              <a:buFontTx/>
              <a:buAutoNum type="arabicPeriod"/>
            </a:pPr>
            <a:r>
              <a:rPr lang="ru-RU" sz="2800" dirty="0">
                <a:ea typeface="Calibri" pitchFamily="34" charset="0"/>
                <a:cs typeface="Times New Roman" pitchFamily="18" charset="0"/>
              </a:rPr>
              <a:t>Курение, алкоголь, наркотики. </a:t>
            </a:r>
          </a:p>
          <a:p>
            <a:pPr>
              <a:buFontTx/>
              <a:buAutoNum type="arabicPeriod"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Перенесенные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ранее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вирусные инфекции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800" dirty="0">
                <a:ea typeface="Calibri" pitchFamily="34" charset="0"/>
                <a:cs typeface="Times New Roman" pitchFamily="18" charset="0"/>
              </a:rPr>
              <a:t>Психические факторы: 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гневливость, обидчивость, 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состояние депрессии, 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подавление эмоций.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536" y="3789040"/>
            <a:ext cx="2590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3834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ДАРУНА</a:t>
            </a:r>
          </a:p>
          <a:p>
            <a:pPr eaLnBrk="0" hangingPunct="0"/>
            <a:r>
              <a:rPr lang="ru-RU" sz="2800" b="1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Показания для оздоровительного применения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ru-RU" sz="2800" dirty="0" smtClean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AutoNum type="arabicPeriod"/>
            </a:pP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холестерина более 5,18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ммоль</a:t>
            </a:r>
            <a:r>
              <a:rPr lang="en-US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</a:p>
          <a:p>
            <a:pPr marL="514350" indent="-514350" eaLnBrk="0" hangingPunct="0">
              <a:buAutoNum type="arabicPeriod"/>
            </a:pP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триглицеридов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более: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		3,7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ммольл</a:t>
            </a:r>
            <a:r>
              <a:rPr lang="en-US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 у мужчин и 3,0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ммоль</a:t>
            </a:r>
            <a:r>
              <a:rPr lang="en-US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 у женщин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Глюкоза – более 5,55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ммоль</a:t>
            </a:r>
            <a:r>
              <a:rPr lang="en-US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ЛПНП – более 4,0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ммоль</a:t>
            </a:r>
            <a:r>
              <a:rPr lang="en-US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Коэффициент </a:t>
            </a:r>
            <a:r>
              <a:rPr lang="ru-RU" sz="2800" dirty="0" err="1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атерогенности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более 3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АЛТ – более </a:t>
            </a:r>
            <a:r>
              <a:rPr lang="ru-RU" sz="2800" dirty="0" smtClean="0"/>
              <a:t>41 МЕ/л</a:t>
            </a:r>
          </a:p>
          <a:p>
            <a:pPr marL="514350" indent="-514350" eaLnBrk="0" hangingPunct="0"/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7. Общий билирубин – более </a:t>
            </a:r>
            <a:r>
              <a:rPr lang="ru-RU" sz="2800" dirty="0" smtClean="0"/>
              <a:t>20,55 </a:t>
            </a:r>
            <a:r>
              <a:rPr lang="ru-RU" sz="2800" dirty="0" err="1" smtClean="0"/>
              <a:t>мкмоль</a:t>
            </a:r>
            <a:r>
              <a:rPr lang="ru-RU" sz="2800" dirty="0" smtClean="0"/>
              <a:t>/литр</a:t>
            </a:r>
            <a:r>
              <a:rPr lang="ru-RU" sz="2800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</a:t>
            </a:r>
            <a:r>
              <a:rPr lang="ru-RU" dirty="0" err="1" smtClean="0"/>
              <a:t>Даруны</a:t>
            </a:r>
            <a:r>
              <a:rPr lang="ru-RU" dirty="0" smtClean="0"/>
              <a:t> при отклонениях в состоянии здоровья: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Гельминтозы</a:t>
            </a:r>
          </a:p>
          <a:p>
            <a:r>
              <a:rPr lang="ru-RU" dirty="0" smtClean="0"/>
              <a:t>Кожные проблемы</a:t>
            </a:r>
          </a:p>
          <a:p>
            <a:r>
              <a:rPr lang="ru-RU" dirty="0" smtClean="0"/>
              <a:t>Сахарный диабет 2 типа</a:t>
            </a:r>
          </a:p>
          <a:p>
            <a:r>
              <a:rPr lang="ru-RU" dirty="0" err="1" smtClean="0"/>
              <a:t>ЛОР-патология</a:t>
            </a:r>
            <a:endParaRPr lang="ru-RU" dirty="0" smtClean="0"/>
          </a:p>
          <a:p>
            <a:r>
              <a:rPr lang="ru-RU" dirty="0" err="1" smtClean="0"/>
              <a:t>Гастропатия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Папилломы и полипы</a:t>
            </a:r>
          </a:p>
          <a:p>
            <a:r>
              <a:rPr lang="ru-RU" dirty="0" smtClean="0"/>
              <a:t>Метаболический синдром</a:t>
            </a:r>
          </a:p>
          <a:p>
            <a:r>
              <a:rPr lang="ru-RU" dirty="0" smtClean="0"/>
              <a:t>Нарушения жирового и углеводного обмена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Дозировка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Профилактическая</a:t>
            </a:r>
            <a:r>
              <a:rPr lang="ru-RU" dirty="0" smtClean="0"/>
              <a:t> – 1 капсула в сутки, предпочтительно на ночь, за час до сна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срок приема </a:t>
            </a:r>
            <a:r>
              <a:rPr lang="ru-RU" dirty="0" smtClean="0"/>
              <a:t>- постоянный прием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Оздоровительная</a:t>
            </a:r>
            <a:r>
              <a:rPr lang="ru-RU" dirty="0" smtClean="0"/>
              <a:t> – 1 капсула 2 раза в день, </a:t>
            </a:r>
          </a:p>
          <a:p>
            <a:pPr>
              <a:buNone/>
            </a:pPr>
            <a:r>
              <a:rPr lang="ru-RU" dirty="0" smtClean="0"/>
              <a:t>	утром натощак, вечером за час до сна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срок приема </a:t>
            </a:r>
            <a:r>
              <a:rPr lang="ru-RU" dirty="0" smtClean="0"/>
              <a:t>– 1-1,5 года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Лечебная</a:t>
            </a:r>
            <a:r>
              <a:rPr lang="ru-RU" dirty="0" smtClean="0"/>
              <a:t> – 2 капсулы 2-3 раза в день, </a:t>
            </a:r>
          </a:p>
          <a:p>
            <a:pPr>
              <a:buNone/>
            </a:pPr>
            <a:r>
              <a:rPr lang="ru-RU" dirty="0" smtClean="0"/>
              <a:t>	утром и днем натощак, вечером за час до сна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срок приема </a:t>
            </a:r>
            <a:r>
              <a:rPr lang="ru-RU" dirty="0" smtClean="0"/>
              <a:t>- от 10 месяцев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cs typeface="Miriam" pitchFamily="34" charset="-79"/>
              </a:rPr>
              <a:t>МАКСЭНЗИМ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cs typeface="Miriam" pitchFamily="34" charset="-79"/>
              </a:rPr>
              <a:t>	</a:t>
            </a:r>
            <a:r>
              <a:rPr lang="ru-RU" b="1" dirty="0" smtClean="0">
                <a:solidFill>
                  <a:srgbClr val="FF0000"/>
                </a:solidFill>
                <a:cs typeface="Miriam" pitchFamily="34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Miriam" pitchFamily="34" charset="-79"/>
              </a:rPr>
            </a:br>
            <a:endParaRPr lang="ru-RU" dirty="0"/>
          </a:p>
        </p:txBody>
      </p:sp>
      <p:pic>
        <p:nvPicPr>
          <p:cNvPr id="5" name="Picture 2" descr="http://www.taliaessenze.com/asp/img_catalogo/foto/15A_T151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55026"/>
            <a:ext cx="2102371" cy="2478030"/>
          </a:xfrm>
          <a:prstGeom prst="rect">
            <a:avLst/>
          </a:prstGeom>
          <a:noFill/>
        </p:spPr>
      </p:pic>
      <p:pic>
        <p:nvPicPr>
          <p:cNvPr id="6" name="Picture 2" descr="http://zoloto-vostoka.ru/wa-data/public/shop/img/am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333750" cy="2381250"/>
          </a:xfrm>
          <a:prstGeom prst="rect">
            <a:avLst/>
          </a:prstGeom>
          <a:noFill/>
        </p:spPr>
      </p:pic>
      <p:pic>
        <p:nvPicPr>
          <p:cNvPr id="44034" name="Picture 2" descr="http://zdravstvuy.info/wp-content/uploads/2014/08/257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3"/>
            <a:ext cx="4164797" cy="4851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болезней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img2.vitaportal.ru/sites/default/files/gallery/%5Bdate-in-tz%5D/10_162.jpg?1346426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840760" cy="476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C12-A96E-4DC0-807F-ED76A40D3556}" type="datetime1">
              <a:rPr lang="ru-RU" smtClean="0">
                <a:solidFill>
                  <a:prstClr val="white"/>
                </a:solidFill>
              </a:rPr>
              <a:pPr/>
              <a:t>28.10.2017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www.perfectorganics.com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B4C-B728-4324-8D63-2C1DCED93994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r="2597"/>
          <a:stretch>
            <a:fillRect/>
          </a:stretch>
        </p:blipFill>
        <p:spPr>
          <a:xfrm>
            <a:off x="1331640" y="620690"/>
            <a:ext cx="7272808" cy="5124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58784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РАСТИТЕЛЬНЫЙ ФЕРМЕНТНЫЙ ПРЕПАРАТ </a:t>
            </a:r>
            <a:r>
              <a:rPr lang="ru-RU" dirty="0">
                <a:solidFill>
                  <a:prstClr val="black"/>
                </a:solidFill>
              </a:rPr>
              <a:t>ДЛЯ УЛУЧШЕНИЯ ПИЩЕВАРЕНИЯ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1290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C12-A96E-4DC0-807F-ED76A40D3556}" type="datetime1">
              <a:rPr lang="ru-RU" smtClean="0">
                <a:solidFill>
                  <a:prstClr val="white"/>
                </a:solidFill>
              </a:rPr>
              <a:pPr/>
              <a:t>28.10.2017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www.perfectorganics.com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B4C-B728-4324-8D63-2C1DCED93994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r="2597"/>
          <a:stretch>
            <a:fillRect/>
          </a:stretch>
        </p:blipFill>
        <p:spPr>
          <a:xfrm>
            <a:off x="3315926" y="2564905"/>
            <a:ext cx="4494089" cy="3555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76470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УНИКАЛЬНЫЕ </a:t>
            </a:r>
            <a:r>
              <a:rPr lang="ru-RU" b="1" dirty="0" smtClean="0">
                <a:solidFill>
                  <a:prstClr val="black"/>
                </a:solidFill>
              </a:rPr>
              <a:t>ВЕГЕТАРИАНСКИЕ ФЕРМЕНТЫ </a:t>
            </a:r>
            <a:r>
              <a:rPr lang="ru-RU" b="1" dirty="0">
                <a:solidFill>
                  <a:prstClr val="black"/>
                </a:solidFill>
              </a:rPr>
              <a:t>с АЮРВЕДИЧЕСКИМИ ЭКСТРАКТАМИ «разжигающими огонь пищеварения» (с)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411035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Новый продукт на стыке традиционной </a:t>
            </a:r>
            <a:r>
              <a:rPr lang="ru-RU" dirty="0" err="1">
                <a:solidFill>
                  <a:prstClr val="black"/>
                </a:solidFill>
              </a:rPr>
              <a:t>аюрведы</a:t>
            </a:r>
            <a:r>
              <a:rPr lang="ru-RU" dirty="0">
                <a:solidFill>
                  <a:prstClr val="black"/>
                </a:solidFill>
              </a:rPr>
              <a:t> и последних технологий извлечения активных растительных ферментов из живых растений и грибов с сохранением их ферментативной активности»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1" y="2565447"/>
            <a:ext cx="194432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Сертификация: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Кошер;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Халяль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    ISO, GMP, NSF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1" y="4538204"/>
            <a:ext cx="1944326" cy="15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66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МаксЭнзим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Состав:</a:t>
            </a:r>
          </a:p>
          <a:p>
            <a:r>
              <a:rPr lang="ru-RU" dirty="0" smtClean="0"/>
              <a:t>Кориандр (</a:t>
            </a:r>
            <a:r>
              <a:rPr lang="en-US" dirty="0" err="1" smtClean="0"/>
              <a:t>Coriandrum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Кумин</a:t>
            </a:r>
            <a:r>
              <a:rPr lang="ru-RU" dirty="0" smtClean="0"/>
              <a:t> (</a:t>
            </a:r>
            <a:r>
              <a:rPr lang="en-US" dirty="0" err="1" smtClean="0"/>
              <a:t>Cuminum</a:t>
            </a:r>
            <a:r>
              <a:rPr lang="en-US" dirty="0" smtClean="0"/>
              <a:t> </a:t>
            </a:r>
            <a:r>
              <a:rPr lang="en-US" dirty="0" err="1" smtClean="0"/>
              <a:t>cyminum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Амла</a:t>
            </a:r>
            <a:r>
              <a:rPr lang="ru-RU" dirty="0" smtClean="0"/>
              <a:t> (</a:t>
            </a:r>
            <a:r>
              <a:rPr lang="en-US" dirty="0" err="1" smtClean="0"/>
              <a:t>Emblica</a:t>
            </a:r>
            <a:r>
              <a:rPr lang="en-US" dirty="0" smtClean="0"/>
              <a:t> </a:t>
            </a:r>
            <a:r>
              <a:rPr lang="en-US" dirty="0" err="1" smtClean="0"/>
              <a:t>officinalis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Фенхель (</a:t>
            </a:r>
            <a:r>
              <a:rPr lang="en-US" dirty="0" err="1" smtClean="0"/>
              <a:t>Foeniculum</a:t>
            </a:r>
            <a:r>
              <a:rPr lang="en-US" dirty="0" smtClean="0"/>
              <a:t> </a:t>
            </a:r>
            <a:r>
              <a:rPr lang="en-US" dirty="0" err="1" smtClean="0"/>
              <a:t>vulgare</a:t>
            </a:r>
            <a:r>
              <a:rPr lang="ru-RU" dirty="0" smtClean="0"/>
              <a:t>)</a:t>
            </a:r>
          </a:p>
          <a:p>
            <a:r>
              <a:rPr lang="ru-RU" dirty="0" smtClean="0"/>
              <a:t>+ </a:t>
            </a:r>
            <a:r>
              <a:rPr lang="en-US" dirty="0" smtClean="0"/>
              <a:t>DIGEZYME (</a:t>
            </a:r>
            <a:r>
              <a:rPr lang="ru-RU" dirty="0" err="1" smtClean="0"/>
              <a:t>мультиферментный</a:t>
            </a:r>
            <a:r>
              <a:rPr lang="ru-RU" dirty="0" smtClean="0"/>
              <a:t> комплекс)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Кориандр (</a:t>
            </a:r>
            <a:r>
              <a:rPr lang="en-US" dirty="0" err="1" smtClean="0"/>
              <a:t>Coriandrum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6336704" cy="4525963"/>
          </a:xfrm>
        </p:spPr>
        <p:txBody>
          <a:bodyPr/>
          <a:lstStyle/>
          <a:p>
            <a:r>
              <a:rPr lang="ru-RU" dirty="0" smtClean="0"/>
              <a:t>Ветрогонное </a:t>
            </a:r>
          </a:p>
          <a:p>
            <a:r>
              <a:rPr lang="ru-RU" dirty="0" smtClean="0"/>
              <a:t>Противоспазматическое</a:t>
            </a:r>
          </a:p>
          <a:p>
            <a:r>
              <a:rPr lang="ru-RU" dirty="0" smtClean="0"/>
              <a:t>Улучшает аппетит</a:t>
            </a:r>
          </a:p>
          <a:p>
            <a:r>
              <a:rPr lang="ru-RU" dirty="0" smtClean="0"/>
              <a:t>Способствует перевариванию пищи</a:t>
            </a:r>
          </a:p>
          <a:p>
            <a:r>
              <a:rPr lang="ru-RU" dirty="0" smtClean="0"/>
              <a:t>+ (!) подавляет патогенные бактерии в ЖКТ</a:t>
            </a:r>
            <a:endParaRPr lang="ru-RU" dirty="0"/>
          </a:p>
        </p:txBody>
      </p:sp>
      <p:pic>
        <p:nvPicPr>
          <p:cNvPr id="1026" name="Picture 2" descr="http://spb.ecotopia.ru/wa-data/public/shop/products/87/11/1187/images/412/412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62880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chemeClr val="tx2"/>
                </a:solidFill>
              </a:rPr>
              <a:t>Даруна</a:t>
            </a:r>
            <a:endParaRPr lang="ru-RU" sz="8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 апреля 2016 года – старт продаж!</a:t>
            </a:r>
          </a:p>
          <a:p>
            <a:pPr>
              <a:buNone/>
            </a:pPr>
            <a:r>
              <a:rPr lang="ru-RU" dirty="0" smtClean="0"/>
              <a:t>Полтора года применения!</a:t>
            </a:r>
            <a:endParaRPr lang="ru-RU" dirty="0"/>
          </a:p>
        </p:txBody>
      </p:sp>
      <p:pic>
        <p:nvPicPr>
          <p:cNvPr id="4" name="Picture 2" descr="http://orgmlm.ru/app/storage/news/473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867063" cy="342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Кумин</a:t>
            </a:r>
            <a:r>
              <a:rPr lang="ru-RU" dirty="0" smtClean="0"/>
              <a:t> (</a:t>
            </a:r>
            <a:r>
              <a:rPr lang="en-US" dirty="0" err="1" smtClean="0"/>
              <a:t>Cuminum</a:t>
            </a:r>
            <a:r>
              <a:rPr lang="en-US" dirty="0" smtClean="0"/>
              <a:t> </a:t>
            </a:r>
            <a:r>
              <a:rPr lang="en-US" dirty="0" err="1" smtClean="0"/>
              <a:t>cyminum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ru-RU" dirty="0" smtClean="0"/>
              <a:t>Способствует усвоению питательных веществ</a:t>
            </a:r>
          </a:p>
          <a:p>
            <a:r>
              <a:rPr lang="ru-RU" dirty="0" smtClean="0"/>
              <a:t>Обладает противопаразитарными свойствами</a:t>
            </a:r>
          </a:p>
          <a:p>
            <a:r>
              <a:rPr lang="ru-RU" dirty="0" smtClean="0"/>
              <a:t>Устраняет метеоризм</a:t>
            </a:r>
          </a:p>
          <a:p>
            <a:r>
              <a:rPr lang="ru-RU" dirty="0" smtClean="0"/>
              <a:t>Самое сильное ветрогонное</a:t>
            </a:r>
          </a:p>
          <a:p>
            <a:pPr>
              <a:buNone/>
            </a:pPr>
            <a:r>
              <a:rPr lang="ru-RU" dirty="0" smtClean="0"/>
              <a:t>	действие	</a:t>
            </a:r>
            <a:endParaRPr lang="ru-RU" dirty="0"/>
          </a:p>
        </p:txBody>
      </p:sp>
      <p:pic>
        <p:nvPicPr>
          <p:cNvPr id="36866" name="Picture 2" descr="http://www.taliaessenze.com/asp/img_catalogo/foto/15A_T151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973" y="2996952"/>
            <a:ext cx="303847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Амла</a:t>
            </a:r>
            <a:r>
              <a:rPr lang="ru-RU" dirty="0" smtClean="0"/>
              <a:t> (</a:t>
            </a:r>
            <a:r>
              <a:rPr lang="en-US" dirty="0" err="1" smtClean="0"/>
              <a:t>Emblica</a:t>
            </a:r>
            <a:r>
              <a:rPr lang="en-US" dirty="0" smtClean="0"/>
              <a:t> </a:t>
            </a:r>
            <a:r>
              <a:rPr lang="en-US" dirty="0" err="1" smtClean="0"/>
              <a:t>officinalis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279301"/>
            <a:ext cx="8856984" cy="4525963"/>
          </a:xfrm>
        </p:spPr>
        <p:txBody>
          <a:bodyPr/>
          <a:lstStyle/>
          <a:p>
            <a:r>
              <a:rPr lang="ru-RU" dirty="0" smtClean="0"/>
              <a:t>Способствует перевариванию пищи</a:t>
            </a:r>
          </a:p>
          <a:p>
            <a:r>
              <a:rPr lang="ru-RU" dirty="0" smtClean="0"/>
              <a:t>Улучшает перистальтику</a:t>
            </a:r>
          </a:p>
          <a:p>
            <a:r>
              <a:rPr lang="ru-RU" dirty="0" err="1" smtClean="0"/>
              <a:t>Антидиарейная</a:t>
            </a:r>
            <a:r>
              <a:rPr lang="ru-RU" dirty="0" smtClean="0"/>
              <a:t> активность</a:t>
            </a:r>
          </a:p>
          <a:p>
            <a:r>
              <a:rPr lang="ru-RU" dirty="0" smtClean="0"/>
              <a:t>Мощный антиоксидант</a:t>
            </a:r>
          </a:p>
          <a:p>
            <a:r>
              <a:rPr lang="ru-RU" dirty="0" smtClean="0"/>
              <a:t>+ (!) препятствует размножению  опухолевых клеток рака шейки матки (ВПЧ)</a:t>
            </a:r>
          </a:p>
          <a:p>
            <a:endParaRPr lang="ru-RU" dirty="0"/>
          </a:p>
        </p:txBody>
      </p:sp>
      <p:pic>
        <p:nvPicPr>
          <p:cNvPr id="37890" name="Picture 2" descr="http://zoloto-vostoka.ru/wa-data/public/shop/img/aml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74" y="4437112"/>
            <a:ext cx="3132126" cy="223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Фенхель (</a:t>
            </a:r>
            <a:r>
              <a:rPr lang="en-US" dirty="0" err="1" smtClean="0"/>
              <a:t>Foeniculum</a:t>
            </a:r>
            <a:r>
              <a:rPr lang="en-US" dirty="0" smtClean="0"/>
              <a:t> </a:t>
            </a:r>
            <a:r>
              <a:rPr lang="en-US" dirty="0" err="1" smtClean="0"/>
              <a:t>vulgare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smtClean="0"/>
              <a:t>Способствует движению пищи по кишечнику</a:t>
            </a:r>
          </a:p>
          <a:p>
            <a:r>
              <a:rPr lang="ru-RU" dirty="0" smtClean="0"/>
              <a:t>Устраняет метеоризм (вздутие)</a:t>
            </a:r>
          </a:p>
          <a:p>
            <a:r>
              <a:rPr lang="ru-RU" dirty="0" smtClean="0"/>
              <a:t>Устраняет колики</a:t>
            </a:r>
          </a:p>
          <a:p>
            <a:r>
              <a:rPr lang="ru-RU" dirty="0" smtClean="0"/>
              <a:t>Устраняет несварение</a:t>
            </a:r>
          </a:p>
          <a:p>
            <a:r>
              <a:rPr lang="ru-RU" dirty="0" smtClean="0"/>
              <a:t>Устраняет тошноту</a:t>
            </a:r>
          </a:p>
          <a:p>
            <a:r>
              <a:rPr lang="ru-RU" dirty="0" smtClean="0"/>
              <a:t>Стимулирует аппетит</a:t>
            </a:r>
          </a:p>
          <a:p>
            <a:endParaRPr lang="ru-RU" dirty="0"/>
          </a:p>
        </p:txBody>
      </p:sp>
      <p:pic>
        <p:nvPicPr>
          <p:cNvPr id="38914" name="Picture 2" descr="http://rusmediabank.ru/uploads/item/preview/preview/rusmediabank_ib13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90316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для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Нарушения пищеварения</a:t>
            </a:r>
          </a:p>
          <a:p>
            <a:r>
              <a:rPr lang="ru-RU" dirty="0" smtClean="0"/>
              <a:t>Повышенная кислотность желудочного сока</a:t>
            </a:r>
          </a:p>
          <a:p>
            <a:r>
              <a:rPr lang="ru-RU" dirty="0" smtClean="0"/>
              <a:t>Сахарный диабет 2 типа</a:t>
            </a:r>
          </a:p>
          <a:p>
            <a:r>
              <a:rPr lang="ru-RU" dirty="0" smtClean="0"/>
              <a:t>Паразитарные инвазии</a:t>
            </a:r>
          </a:p>
          <a:p>
            <a:r>
              <a:rPr lang="ru-RU" dirty="0" smtClean="0"/>
              <a:t>Метеоризм, колики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качестве профилактики отклонений в состоянии здоровья!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Максэнзим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/>
          <a:lstStyle/>
          <a:p>
            <a:r>
              <a:rPr lang="ru-RU" dirty="0" smtClean="0"/>
              <a:t>Дозировка – по 1 </a:t>
            </a:r>
            <a:r>
              <a:rPr lang="ru-RU" dirty="0" err="1" smtClean="0"/>
              <a:t>капс</a:t>
            </a:r>
            <a:r>
              <a:rPr lang="ru-RU" dirty="0" smtClean="0"/>
              <a:t>. 2-3 раза в день</a:t>
            </a:r>
          </a:p>
          <a:p>
            <a:r>
              <a:rPr lang="ru-RU" dirty="0" smtClean="0"/>
              <a:t>Детям – 1 </a:t>
            </a:r>
            <a:r>
              <a:rPr lang="ru-RU" dirty="0" err="1" smtClean="0"/>
              <a:t>капс</a:t>
            </a:r>
            <a:r>
              <a:rPr lang="ru-RU" dirty="0" smtClean="0"/>
              <a:t>. в день.</a:t>
            </a:r>
          </a:p>
          <a:p>
            <a:r>
              <a:rPr lang="ru-RU" dirty="0" smtClean="0"/>
              <a:t>Принимать за 10-20 минут до еды!</a:t>
            </a:r>
          </a:p>
          <a:p>
            <a:r>
              <a:rPr lang="ru-RU" dirty="0" smtClean="0"/>
              <a:t>Курсы до 3-4 месяцев или постоянно</a:t>
            </a:r>
          </a:p>
          <a:p>
            <a:r>
              <a:rPr lang="ru-RU" dirty="0" smtClean="0"/>
              <a:t>Возможен перерыв между курсами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Переваривайте и усваивайте здоровую пищу!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fb.ru/misc/i/gallery/2686/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093" y="4941168"/>
            <a:ext cx="3222032" cy="17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forvegetarian.ru/wp-content/uploads/2012/03/postny-e-golubtsy-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2641216" cy="17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1.bp.blogspot.com/-JkAicap5g2s/UgduKDpLxCI/AAAAAAAACTo/CtMNCQBNTDA/s1600/krupy+i+zla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38911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тоник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150" y="1650554"/>
            <a:ext cx="5607170" cy="44427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Брахми</a:t>
            </a:r>
            <a:r>
              <a:rPr lang="ru-RU" dirty="0" smtClean="0"/>
              <a:t> (</a:t>
            </a:r>
            <a:r>
              <a:rPr lang="ru-RU" dirty="0" err="1" smtClean="0"/>
              <a:t>Bacopa</a:t>
            </a:r>
            <a:r>
              <a:rPr lang="ru-RU" dirty="0" smtClean="0"/>
              <a:t> </a:t>
            </a:r>
            <a:r>
              <a:rPr lang="ru-RU" dirty="0" err="1" smtClean="0"/>
              <a:t>monnieri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Джатаманси</a:t>
            </a:r>
            <a:r>
              <a:rPr lang="ru-RU" dirty="0" smtClean="0"/>
              <a:t> (</a:t>
            </a:r>
            <a:r>
              <a:rPr lang="en-US" dirty="0" err="1" smtClean="0"/>
              <a:t>Nardostachys</a:t>
            </a:r>
            <a:r>
              <a:rPr lang="en-US" dirty="0" smtClean="0"/>
              <a:t> </a:t>
            </a:r>
            <a:r>
              <a:rPr lang="en-US" dirty="0" err="1" smtClean="0"/>
              <a:t>jatamansi</a:t>
            </a:r>
            <a:r>
              <a:rPr lang="en-US" dirty="0" smtClean="0"/>
              <a:t>) </a:t>
            </a:r>
            <a:endParaRPr lang="ru-RU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Амла</a:t>
            </a:r>
            <a:r>
              <a:rPr lang="en-US" dirty="0" smtClean="0"/>
              <a:t> (</a:t>
            </a:r>
            <a:r>
              <a:rPr lang="en-US" dirty="0" err="1" smtClean="0"/>
              <a:t>Emblica</a:t>
            </a:r>
            <a:r>
              <a:rPr lang="en-US" dirty="0" smtClean="0"/>
              <a:t> </a:t>
            </a:r>
            <a:r>
              <a:rPr lang="en-US" dirty="0" err="1" smtClean="0"/>
              <a:t>officinalis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4. </a:t>
            </a:r>
            <a:r>
              <a:rPr lang="ru-RU" dirty="0" err="1" smtClean="0"/>
              <a:t>Центелла</a:t>
            </a:r>
            <a:r>
              <a:rPr lang="ru-RU" dirty="0" smtClean="0"/>
              <a:t> азиатская</a:t>
            </a:r>
            <a:r>
              <a:rPr lang="en-US" dirty="0" smtClean="0"/>
              <a:t> (</a:t>
            </a:r>
            <a:r>
              <a:rPr lang="en-US" dirty="0" err="1" smtClean="0"/>
              <a:t>Centella</a:t>
            </a:r>
            <a:r>
              <a:rPr lang="en-US" dirty="0" smtClean="0"/>
              <a:t> </a:t>
            </a:r>
            <a:r>
              <a:rPr lang="en-US" dirty="0" err="1" smtClean="0"/>
              <a:t>asiatica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ages.freeimages.com/images/premium/previews/3232/32326804-creative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726" y="387225"/>
            <a:ext cx="2600722" cy="289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Брахми</a:t>
            </a:r>
            <a:r>
              <a:rPr lang="ru-RU" dirty="0" smtClean="0"/>
              <a:t> (</a:t>
            </a:r>
            <a:r>
              <a:rPr lang="ru-RU" dirty="0" err="1" smtClean="0"/>
              <a:t>Bacopa</a:t>
            </a:r>
            <a:r>
              <a:rPr lang="ru-RU" dirty="0" smtClean="0"/>
              <a:t> </a:t>
            </a:r>
            <a:r>
              <a:rPr lang="ru-RU" dirty="0" err="1" smtClean="0"/>
              <a:t>monnieri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228184" cy="4525963"/>
          </a:xfrm>
        </p:spPr>
        <p:txBody>
          <a:bodyPr/>
          <a:lstStyle/>
          <a:p>
            <a:r>
              <a:rPr lang="ru-RU" dirty="0" smtClean="0"/>
              <a:t>Снимает тревожность и внутреннее напряжение</a:t>
            </a:r>
          </a:p>
          <a:p>
            <a:r>
              <a:rPr lang="ru-RU" dirty="0" smtClean="0"/>
              <a:t>Улучшает память</a:t>
            </a:r>
          </a:p>
          <a:p>
            <a:r>
              <a:rPr lang="ru-RU" dirty="0" err="1" smtClean="0"/>
              <a:t>Ноотроп</a:t>
            </a:r>
            <a:r>
              <a:rPr lang="ru-RU" dirty="0" smtClean="0"/>
              <a:t> за счёт вещества </a:t>
            </a:r>
            <a:r>
              <a:rPr lang="ru-RU" dirty="0" err="1" smtClean="0"/>
              <a:t>бакозид</a:t>
            </a:r>
            <a:endParaRPr lang="ru-RU" dirty="0" smtClean="0"/>
          </a:p>
          <a:p>
            <a:r>
              <a:rPr lang="ru-RU" dirty="0" err="1" smtClean="0"/>
              <a:t>Адаптоген</a:t>
            </a:r>
            <a:endParaRPr lang="ru-RU" dirty="0" smtClean="0"/>
          </a:p>
          <a:p>
            <a:r>
              <a:rPr lang="ru-RU" dirty="0" smtClean="0"/>
              <a:t>+ (!) восстановление функций щитовидной железы</a:t>
            </a:r>
            <a:endParaRPr lang="ru-RU" dirty="0"/>
          </a:p>
        </p:txBody>
      </p:sp>
      <p:pic>
        <p:nvPicPr>
          <p:cNvPr id="28674" name="Picture 2" descr="https://upload.wikimedia.org/wikipedia/commons/c/c8/Bacopa_monnieri_W_IMG_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412" y="2204864"/>
            <a:ext cx="284107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Джатаманси</a:t>
            </a:r>
            <a:r>
              <a:rPr lang="ru-RU" dirty="0" smtClean="0"/>
              <a:t> (</a:t>
            </a:r>
            <a:r>
              <a:rPr lang="en-US" dirty="0" err="1" smtClean="0"/>
              <a:t>Nardostachys</a:t>
            </a:r>
            <a:r>
              <a:rPr lang="en-US" dirty="0" smtClean="0"/>
              <a:t> </a:t>
            </a:r>
            <a:r>
              <a:rPr lang="en-US" dirty="0" err="1" smtClean="0"/>
              <a:t>jatamansi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532440" cy="4525963"/>
          </a:xfrm>
        </p:spPr>
        <p:txBody>
          <a:bodyPr/>
          <a:lstStyle/>
          <a:p>
            <a:r>
              <a:rPr lang="ru-RU" dirty="0" smtClean="0"/>
              <a:t>Снижает стресс</a:t>
            </a:r>
          </a:p>
          <a:p>
            <a:r>
              <a:rPr lang="ru-RU" dirty="0" smtClean="0"/>
              <a:t>Улучшает процесс обучения</a:t>
            </a:r>
          </a:p>
          <a:p>
            <a:r>
              <a:rPr lang="ru-RU" dirty="0" smtClean="0"/>
              <a:t>Антидепрессант</a:t>
            </a:r>
          </a:p>
          <a:p>
            <a:r>
              <a:rPr lang="ru-RU" dirty="0" err="1" smtClean="0"/>
              <a:t>Нейропротектор</a:t>
            </a:r>
            <a:endParaRPr lang="ru-RU" dirty="0" smtClean="0"/>
          </a:p>
          <a:p>
            <a:r>
              <a:rPr lang="ru-RU" dirty="0" smtClean="0"/>
              <a:t>Уменьшает усталость</a:t>
            </a:r>
          </a:p>
          <a:p>
            <a:r>
              <a:rPr lang="ru-RU" dirty="0" smtClean="0"/>
              <a:t>+ (!) восстанавливает функции поджелудочной железы, сердечной мышцы </a:t>
            </a:r>
            <a:endParaRPr lang="ru-RU" dirty="0"/>
          </a:p>
        </p:txBody>
      </p:sp>
      <p:pic>
        <p:nvPicPr>
          <p:cNvPr id="1026" name="Picture 2" descr="http://lektrava.ru/upload/resize_cache/iblock/37a/500_375_1f92401c497e7261fd4ad59c0fd7ff5bc/37ab0b5f4b35fd5546b2dd012cde7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099" y="1441301"/>
            <a:ext cx="3514362" cy="263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Амла</a:t>
            </a:r>
            <a:r>
              <a:rPr lang="en-US" dirty="0" smtClean="0"/>
              <a:t> (</a:t>
            </a:r>
            <a:r>
              <a:rPr lang="en-US" dirty="0" err="1" smtClean="0"/>
              <a:t>Emblica</a:t>
            </a:r>
            <a:r>
              <a:rPr lang="en-US" dirty="0" smtClean="0"/>
              <a:t> </a:t>
            </a:r>
            <a:r>
              <a:rPr lang="en-US" dirty="0" err="1" smtClean="0"/>
              <a:t>officinalis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ru-RU" dirty="0" err="1" smtClean="0"/>
              <a:t>Нейропротектор</a:t>
            </a:r>
            <a:endParaRPr lang="ru-RU" dirty="0" smtClean="0"/>
          </a:p>
          <a:p>
            <a:r>
              <a:rPr lang="ru-RU" dirty="0" smtClean="0"/>
              <a:t>Улучшает память и </a:t>
            </a:r>
            <a:r>
              <a:rPr lang="ru-RU" dirty="0" err="1" smtClean="0"/>
              <a:t>обучаемость</a:t>
            </a:r>
            <a:endParaRPr lang="ru-RU" dirty="0" smtClean="0"/>
          </a:p>
          <a:p>
            <a:r>
              <a:rPr lang="ru-RU" dirty="0" smtClean="0"/>
              <a:t>Антидепрессант </a:t>
            </a:r>
          </a:p>
          <a:p>
            <a:r>
              <a:rPr lang="ru-RU" dirty="0" smtClean="0"/>
              <a:t>+ (!) улучшает работу зрительного анализатора</a:t>
            </a:r>
          </a:p>
          <a:p>
            <a:endParaRPr lang="ru-RU" dirty="0"/>
          </a:p>
        </p:txBody>
      </p:sp>
      <p:pic>
        <p:nvPicPr>
          <p:cNvPr id="30722" name="Picture 2" descr="https://im0-tub-ru.yandex.net/i?id=a9f7869c107169c80b86ab8adc263f3f&amp;n=33&amp;h=215&amp;w=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9080"/>
            <a:ext cx="3470783" cy="247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Пять вирусных инфекций!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ru-RU" dirty="0" smtClean="0"/>
              <a:t>Хронический вирусный гепатит В и С</a:t>
            </a:r>
          </a:p>
          <a:p>
            <a:r>
              <a:rPr lang="ru-RU" dirty="0" smtClean="0"/>
              <a:t>Болезни, ассоциированные с вирусом </a:t>
            </a:r>
            <a:r>
              <a:rPr lang="ru-RU" dirty="0" err="1" smtClean="0"/>
              <a:t>Эпштейна-Барр</a:t>
            </a:r>
            <a:endParaRPr lang="ru-RU" dirty="0" smtClean="0"/>
          </a:p>
          <a:p>
            <a:r>
              <a:rPr lang="ru-RU" dirty="0" smtClean="0"/>
              <a:t>Герпес</a:t>
            </a:r>
          </a:p>
          <a:p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 (ЦМВ)</a:t>
            </a:r>
          </a:p>
          <a:p>
            <a:r>
              <a:rPr lang="ru-RU" dirty="0" err="1" smtClean="0"/>
              <a:t>Папилломавирусная</a:t>
            </a:r>
            <a:r>
              <a:rPr lang="ru-RU" dirty="0" smtClean="0"/>
              <a:t> инфекция (ВПЧ)</a:t>
            </a:r>
            <a:endParaRPr lang="ru-RU" dirty="0"/>
          </a:p>
        </p:txBody>
      </p:sp>
      <p:pic>
        <p:nvPicPr>
          <p:cNvPr id="4" name="Picture 2" descr="Hepatitis-B vir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902" y="5107260"/>
            <a:ext cx="238125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Центелла</a:t>
            </a:r>
            <a:r>
              <a:rPr lang="ru-RU" dirty="0" smtClean="0"/>
              <a:t> азиатская</a:t>
            </a:r>
            <a:r>
              <a:rPr lang="en-US" dirty="0" smtClean="0"/>
              <a:t> (</a:t>
            </a:r>
            <a:r>
              <a:rPr lang="en-US" dirty="0" err="1" smtClean="0"/>
              <a:t>Centella</a:t>
            </a:r>
            <a:r>
              <a:rPr lang="en-US" dirty="0" smtClean="0"/>
              <a:t> </a:t>
            </a:r>
            <a:r>
              <a:rPr lang="en-US" dirty="0" err="1" smtClean="0"/>
              <a:t>asiatica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424936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Нейропротектор</a:t>
            </a:r>
            <a:endParaRPr lang="ru-RU" dirty="0" smtClean="0"/>
          </a:p>
          <a:p>
            <a:r>
              <a:rPr lang="ru-RU" dirty="0" smtClean="0"/>
              <a:t>Антидепрессант </a:t>
            </a:r>
          </a:p>
          <a:p>
            <a:r>
              <a:rPr lang="ru-RU" dirty="0" smtClean="0"/>
              <a:t>Улучшает память и внимание</a:t>
            </a:r>
          </a:p>
          <a:p>
            <a:r>
              <a:rPr lang="ru-RU" dirty="0" smtClean="0"/>
              <a:t>Уменьшает тревогу</a:t>
            </a:r>
          </a:p>
          <a:p>
            <a:r>
              <a:rPr lang="ru-RU" dirty="0" smtClean="0"/>
              <a:t>Улучшает настроение</a:t>
            </a:r>
          </a:p>
          <a:p>
            <a:r>
              <a:rPr lang="ru-RU" dirty="0" smtClean="0"/>
              <a:t>+ (!) нормализация АД</a:t>
            </a:r>
          </a:p>
          <a:p>
            <a:r>
              <a:rPr lang="ru-RU" dirty="0" smtClean="0"/>
              <a:t>+ (!) </a:t>
            </a:r>
            <a:r>
              <a:rPr lang="ru-RU" dirty="0" err="1" smtClean="0"/>
              <a:t>венотоник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+ (!) препятствует размножению  опухолевых клеток при раке молочной железы, легкого, печени, простаты и меланоме</a:t>
            </a:r>
            <a:endParaRPr lang="ru-RU" dirty="0"/>
          </a:p>
        </p:txBody>
      </p:sp>
      <p:pic>
        <p:nvPicPr>
          <p:cNvPr id="4098" name="Picture 2" descr="https://im0-tub-ru.yandex.net/i?id=d61de9f9e7dcd055ea3792206d1c571f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56358"/>
            <a:ext cx="45720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эффектов применения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Ноотропное</a:t>
            </a:r>
            <a:r>
              <a:rPr lang="ru-RU" dirty="0" smtClean="0"/>
              <a:t> действие (улучшение мышления, внимания, речи).</a:t>
            </a:r>
          </a:p>
          <a:p>
            <a:r>
              <a:rPr lang="ru-RU" b="1" dirty="0" err="1" smtClean="0"/>
              <a:t>Мнемотропное</a:t>
            </a:r>
            <a:r>
              <a:rPr lang="ru-RU" dirty="0" smtClean="0"/>
              <a:t> действие (влияние на память, </a:t>
            </a:r>
            <a:r>
              <a:rPr lang="ru-RU" dirty="0" err="1" smtClean="0"/>
              <a:t>обучаемость</a:t>
            </a:r>
            <a:r>
              <a:rPr lang="ru-RU" dirty="0" smtClean="0"/>
              <a:t>).</a:t>
            </a:r>
          </a:p>
          <a:p>
            <a:r>
              <a:rPr lang="ru-RU" b="1" dirty="0" err="1" smtClean="0"/>
              <a:t>Адаптогенное</a:t>
            </a:r>
            <a:r>
              <a:rPr lang="ru-RU" dirty="0" smtClean="0"/>
              <a:t> действие (повышение общей устойчивости организма к действию экстремальных факторов).</a:t>
            </a:r>
          </a:p>
          <a:p>
            <a:r>
              <a:rPr lang="ru-RU" b="1" dirty="0" err="1" smtClean="0"/>
              <a:t>Антиастеническое</a:t>
            </a:r>
            <a:r>
              <a:rPr lang="ru-RU" dirty="0" smtClean="0"/>
              <a:t> действие (влияние на слабость, вялость, истощаемость).</a:t>
            </a:r>
          </a:p>
          <a:p>
            <a:r>
              <a:rPr lang="ru-RU" b="1" dirty="0" smtClean="0"/>
              <a:t>Стимулирующее</a:t>
            </a:r>
            <a:r>
              <a:rPr lang="ru-RU" dirty="0" smtClean="0"/>
              <a:t> действие (влияние на апатию, инертность, заторможенность).</a:t>
            </a:r>
          </a:p>
          <a:p>
            <a:r>
              <a:rPr lang="ru-RU" b="1" dirty="0" err="1" smtClean="0"/>
              <a:t>Антидепрессивное</a:t>
            </a:r>
            <a:r>
              <a:rPr lang="ru-RU" dirty="0" smtClean="0"/>
              <a:t> действие.</a:t>
            </a:r>
          </a:p>
          <a:p>
            <a:r>
              <a:rPr lang="ru-RU" b="1" dirty="0" smtClean="0"/>
              <a:t>Седативное</a:t>
            </a:r>
            <a:r>
              <a:rPr lang="ru-RU" dirty="0" smtClean="0"/>
              <a:t> действие, уменьшение раздражительности и эмоциональной возбудимости.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для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Высокая интеллектуальная нагрузка</a:t>
            </a:r>
          </a:p>
          <a:p>
            <a:r>
              <a:rPr lang="ru-RU" dirty="0" smtClean="0"/>
              <a:t>Снижение памяти и внимания</a:t>
            </a:r>
          </a:p>
          <a:p>
            <a:r>
              <a:rPr lang="ru-RU" dirty="0" smtClean="0"/>
              <a:t>Тревожность</a:t>
            </a:r>
          </a:p>
          <a:p>
            <a:r>
              <a:rPr lang="ru-RU" dirty="0" smtClean="0"/>
              <a:t>Эмоциональное напряжение</a:t>
            </a:r>
          </a:p>
          <a:p>
            <a:r>
              <a:rPr lang="ru-RU" dirty="0" smtClean="0"/>
              <a:t>Депрессия</a:t>
            </a:r>
          </a:p>
          <a:p>
            <a:r>
              <a:rPr lang="ru-RU" dirty="0" smtClean="0"/>
              <a:t>Стресс</a:t>
            </a:r>
          </a:p>
          <a:p>
            <a:r>
              <a:rPr lang="ru-RU" dirty="0" smtClean="0"/>
              <a:t>Усталость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!!! </a:t>
            </a:r>
            <a:r>
              <a:rPr lang="ru-RU" b="1" smtClean="0">
                <a:solidFill>
                  <a:srgbClr val="FF0000"/>
                </a:solidFill>
              </a:rPr>
              <a:t>Психосоматические </a:t>
            </a:r>
            <a:r>
              <a:rPr lang="ru-RU" b="1" smtClean="0">
                <a:solidFill>
                  <a:srgbClr val="FF0000"/>
                </a:solidFill>
              </a:rPr>
              <a:t>расстройства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тоник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Дозировка – по 1 таб. 2 раза в день</a:t>
            </a:r>
          </a:p>
          <a:p>
            <a:r>
              <a:rPr lang="ru-RU" dirty="0" smtClean="0"/>
              <a:t>детям школьного возраста – 1 таб. в день.</a:t>
            </a:r>
          </a:p>
          <a:p>
            <a:r>
              <a:rPr lang="ru-RU" dirty="0" smtClean="0"/>
              <a:t>Принимать во время еды!</a:t>
            </a:r>
          </a:p>
          <a:p>
            <a:r>
              <a:rPr lang="ru-RU" dirty="0" smtClean="0"/>
              <a:t>Курсы до 3 месяцев</a:t>
            </a:r>
          </a:p>
          <a:p>
            <a:r>
              <a:rPr lang="ru-RU" dirty="0" smtClean="0"/>
              <a:t>Обязателен перерыв между курсами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Переваривайте информацию!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7813"/>
            <a:ext cx="446405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341438"/>
            <a:ext cx="35274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hilbook.org/books/subotjalov_isceljaemsja_s_ajurvedoj/subotjalov_isceljaemsja_s_ajurved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6725"/>
            <a:ext cx="424815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ttps://pp.vk.me/c625230/v625230889/23038/P0YD2bCJI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49275"/>
            <a:ext cx="40767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 деятельность в области Аюрведы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	С 2003 г. проводится лицензированный курс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по Аюрведе, который прошли более 850 слушателей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из многих городов России и стран зарубежья. 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После курса выдается удостоверение установленного образца и европейский сертификат.</a:t>
            </a:r>
          </a:p>
          <a:p>
            <a:pPr algn="ctr" eaLnBrk="1" hangingPunct="1">
              <a:buFont typeface="Arial" charset="0"/>
              <a:buNone/>
            </a:pPr>
            <a:endParaRPr lang="ru-RU" sz="2800" b="1" smtClean="0"/>
          </a:p>
          <a:p>
            <a:pPr algn="ctr" eaLnBrk="1" hangingPunct="1">
              <a:buFont typeface="Arial" charset="0"/>
              <a:buNone/>
            </a:pPr>
            <a:r>
              <a:rPr lang="en-US" sz="6000" b="1" smtClean="0">
                <a:hlinkClick r:id="rId2"/>
              </a:rPr>
              <a:t>http://vedatng.com/</a:t>
            </a:r>
            <a:endParaRPr lang="ru-RU" sz="6000" b="1" smtClean="0"/>
          </a:p>
          <a:p>
            <a:pPr algn="ctr" eaLnBrk="1" hangingPunct="1">
              <a:buFont typeface="Arial" charset="0"/>
              <a:buNone/>
            </a:pPr>
            <a:endParaRPr lang="ru-RU" sz="2800" b="1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Онлайн-обучение Аюрведе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2600" b="1" smtClean="0"/>
              <a:t>Национальная Аюрведическая Медицинская Ассоциация</a:t>
            </a:r>
            <a:r>
              <a:rPr lang="ru-RU" smtClean="0"/>
              <a:t> проводит очередной набор </a:t>
            </a:r>
          </a:p>
          <a:p>
            <a:pPr algn="ctr">
              <a:buFont typeface="Arial" charset="0"/>
              <a:buNone/>
            </a:pPr>
            <a:r>
              <a:rPr lang="ru-RU" smtClean="0"/>
              <a:t>на ежегодный</a:t>
            </a:r>
          </a:p>
          <a:p>
            <a:pPr algn="ctr">
              <a:buFont typeface="Arial" charset="0"/>
              <a:buNone/>
            </a:pPr>
            <a:r>
              <a:rPr lang="ru-RU" smtClean="0"/>
              <a:t>ГОСУДАРСТВЕННЫЙ КУРС ОБУЧЕНИЯ </a:t>
            </a:r>
          </a:p>
          <a:p>
            <a:pPr algn="ctr">
              <a:buFont typeface="Arial" charset="0"/>
              <a:buNone/>
            </a:pPr>
            <a:r>
              <a:rPr lang="ru-RU" smtClean="0"/>
              <a:t>ПО АЮРВЕДЕ – 2017</a:t>
            </a:r>
          </a:p>
          <a:p>
            <a:pPr algn="ctr">
              <a:buFont typeface="Arial" charset="0"/>
              <a:buNone/>
            </a:pPr>
            <a:r>
              <a:rPr lang="ru-RU" smtClean="0"/>
              <a:t>С 15 сентября по 29 декабря 2017 года</a:t>
            </a:r>
          </a:p>
          <a:p>
            <a:pPr algn="ctr">
              <a:buFont typeface="Arial" charset="0"/>
              <a:buNone/>
            </a:pPr>
            <a:r>
              <a:rPr lang="en-US" sz="6600" b="1" smtClean="0">
                <a:hlinkClick r:id="rId2"/>
              </a:rPr>
              <a:t>http://vedatng.com/</a:t>
            </a:r>
            <a:endParaRPr lang="ru-RU" sz="6600" b="1" smtClean="0"/>
          </a:p>
          <a:p>
            <a:pPr algn="ctr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ctrTitle"/>
          </p:nvPr>
        </p:nvSpPr>
        <p:spPr>
          <a:xfrm>
            <a:off x="250825" y="5588000"/>
            <a:ext cx="8642350" cy="936625"/>
          </a:xfrm>
        </p:spPr>
        <p:txBody>
          <a:bodyPr/>
          <a:lstStyle/>
          <a:p>
            <a:r>
              <a:rPr lang="ru-RU" sz="48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51203" name="Picture 2" descr="http://3.bp.blogspot.com/-j8C4244nCog/UKzRz7srfoI/AAAAAAAAAG4/OiZTHQjnJZk/s1600/Ayurved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14338"/>
            <a:ext cx="71628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препарата </a:t>
            </a:r>
            <a:r>
              <a:rPr lang="ru-RU" dirty="0" err="1" smtClean="0"/>
              <a:t>Даруна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Phyllanthus</a:t>
            </a:r>
            <a:r>
              <a:rPr lang="en-US" dirty="0" smtClean="0"/>
              <a:t> </a:t>
            </a:r>
            <a:r>
              <a:rPr lang="en-US" dirty="0" err="1"/>
              <a:t>niruri</a:t>
            </a:r>
            <a:r>
              <a:rPr lang="en-US" dirty="0"/>
              <a:t> </a:t>
            </a: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r>
              <a:rPr lang="en-US" dirty="0" err="1" smtClean="0"/>
              <a:t>Terminalia</a:t>
            </a:r>
            <a:r>
              <a:rPr lang="en-US" dirty="0" smtClean="0"/>
              <a:t> </a:t>
            </a:r>
            <a:r>
              <a:rPr lang="en-US" dirty="0" err="1"/>
              <a:t>Chebula</a:t>
            </a:r>
            <a:r>
              <a:rPr lang="en-US" dirty="0"/>
              <a:t> </a:t>
            </a: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r>
              <a:rPr lang="en-US" dirty="0" err="1" smtClean="0"/>
              <a:t>Eclipta</a:t>
            </a:r>
            <a:r>
              <a:rPr lang="en-US" dirty="0" smtClean="0"/>
              <a:t> </a:t>
            </a:r>
            <a:r>
              <a:rPr lang="en-US" dirty="0"/>
              <a:t>alba 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://thammycongnghecao.vn/wp-content/uploads/2014/08/chua-mun-thit-bang-cach-dan-g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843"/>
            <a:ext cx="2448271" cy="1631161"/>
          </a:xfrm>
          <a:prstGeom prst="rect">
            <a:avLst/>
          </a:prstGeom>
          <a:noFill/>
        </p:spPr>
      </p:pic>
      <p:pic>
        <p:nvPicPr>
          <p:cNvPr id="19462" name="Picture 6" descr="http://www.trifrukta.com/en/images/big-images/terminalia-cheb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72246"/>
            <a:ext cx="2304256" cy="1686370"/>
          </a:xfrm>
          <a:prstGeom prst="rect">
            <a:avLst/>
          </a:prstGeom>
          <a:noFill/>
        </p:spPr>
      </p:pic>
      <p:pic>
        <p:nvPicPr>
          <p:cNvPr id="19464" name="Picture 8" descr="http://www.lustroushenna.com/.a/6a013483f8bf49970c0147e047ca3d970b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240026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Phyllanthus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niruri</a:t>
            </a:r>
            <a:r>
              <a:rPr lang="ru-RU" b="1" dirty="0" smtClean="0">
                <a:solidFill>
                  <a:schemeClr val="tx2"/>
                </a:solidFill>
              </a:rPr>
              <a:t> (</a:t>
            </a:r>
            <a:r>
              <a:rPr lang="ru-RU" b="1" dirty="0" err="1" smtClean="0">
                <a:solidFill>
                  <a:schemeClr val="tx2"/>
                </a:solidFill>
              </a:rPr>
              <a:t>Бхумиамалаки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5940152" cy="4381947"/>
          </a:xfrm>
        </p:spPr>
        <p:txBody>
          <a:bodyPr>
            <a:normAutofit/>
          </a:bodyPr>
          <a:lstStyle/>
          <a:p>
            <a:r>
              <a:rPr lang="ru-RU" dirty="0" smtClean="0"/>
              <a:t>Блокирует </a:t>
            </a:r>
            <a:r>
              <a:rPr lang="ru-RU" dirty="0"/>
              <a:t>размножение вирусов, вызывающих хронический </a:t>
            </a:r>
            <a:r>
              <a:rPr lang="ru-RU" dirty="0" smtClean="0"/>
              <a:t>гепатит</a:t>
            </a:r>
          </a:p>
          <a:p>
            <a:r>
              <a:rPr lang="ru-RU" dirty="0" smtClean="0"/>
              <a:t>восстанавливает </a:t>
            </a:r>
            <a:r>
              <a:rPr lang="ru-RU" dirty="0"/>
              <a:t>функции </a:t>
            </a:r>
            <a:r>
              <a:rPr lang="ru-RU" dirty="0" smtClean="0"/>
              <a:t>печени</a:t>
            </a:r>
          </a:p>
          <a:p>
            <a:r>
              <a:rPr lang="ru-RU" dirty="0" smtClean="0"/>
              <a:t>нормализует </a:t>
            </a:r>
            <a:r>
              <a:rPr lang="ru-RU" dirty="0"/>
              <a:t>уровень </a:t>
            </a:r>
            <a:r>
              <a:rPr lang="ru-RU" dirty="0" smtClean="0"/>
              <a:t>холестерина</a:t>
            </a:r>
          </a:p>
        </p:txBody>
      </p:sp>
      <p:pic>
        <p:nvPicPr>
          <p:cNvPr id="20482" name="Picture 2" descr="http://www.tramil.net/fototeca/images/Phyllanthus-niruri-enves-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240360" cy="915401"/>
          </a:xfrm>
          <a:prstGeom prst="rect">
            <a:avLst/>
          </a:prstGeom>
          <a:noFill/>
        </p:spPr>
      </p:pic>
      <p:pic>
        <p:nvPicPr>
          <p:cNvPr id="5" name="Picture 2" descr="http://www.lamolina.net/image/chancapiedra_resiz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168352" cy="314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691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59 % пациентов становятся </a:t>
            </a:r>
            <a:r>
              <a:rPr lang="ru-RU" sz="2800" dirty="0" err="1" smtClean="0"/>
              <a:t>HBSAg</a:t>
            </a:r>
            <a:r>
              <a:rPr lang="ru-RU" sz="2800" dirty="0" smtClean="0"/>
              <a:t> отрицательными.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/>
              <a:t>Xin-Hua</a:t>
            </a:r>
            <a:r>
              <a:rPr lang="en-US" sz="1600" dirty="0" smtClean="0"/>
              <a:t>, W. et al., A comparative study of </a:t>
            </a:r>
            <a:r>
              <a:rPr lang="en-US" sz="1600" i="1" dirty="0" err="1" smtClean="0"/>
              <a:t>Phyllanthus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amarus</a:t>
            </a:r>
            <a:r>
              <a:rPr lang="en-US" sz="1600" i="1" dirty="0" smtClean="0"/>
              <a:t> </a:t>
            </a:r>
            <a:r>
              <a:rPr lang="en-US" sz="1600" dirty="0" smtClean="0"/>
              <a:t>compound and interferon in</a:t>
            </a:r>
            <a:r>
              <a:rPr lang="ru-RU" sz="1600" dirty="0" smtClean="0"/>
              <a:t> </a:t>
            </a:r>
            <a:r>
              <a:rPr lang="en-US" sz="1600" dirty="0" smtClean="0"/>
              <a:t>the treatment of chronic viral hepatitis B, </a:t>
            </a:r>
            <a:r>
              <a:rPr lang="en-US" sz="1600" i="1" dirty="0" smtClean="0"/>
              <a:t>J. Trop. Med. </a:t>
            </a:r>
            <a:r>
              <a:rPr lang="ru-RU" sz="1600" i="1" dirty="0" err="1" smtClean="0"/>
              <a:t>Public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Health</a:t>
            </a:r>
            <a:r>
              <a:rPr lang="ru-RU" sz="1600" i="1" dirty="0" smtClean="0"/>
              <a:t>, </a:t>
            </a:r>
            <a:r>
              <a:rPr lang="ru-RU" sz="1600" dirty="0" smtClean="0"/>
              <a:t>31, 140, 2001.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 smtClean="0"/>
              <a:t>Mehrotra</a:t>
            </a:r>
            <a:r>
              <a:rPr lang="en-US" sz="1600" dirty="0" smtClean="0"/>
              <a:t>, R. et al., In vitro effect of </a:t>
            </a:r>
            <a:r>
              <a:rPr lang="en-US" sz="1600" i="1" dirty="0" err="1" smtClean="0"/>
              <a:t>Phyllanthus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amarus</a:t>
            </a:r>
            <a:r>
              <a:rPr lang="en-US" sz="1600" i="1" dirty="0" smtClean="0"/>
              <a:t> </a:t>
            </a:r>
            <a:r>
              <a:rPr lang="en-US" sz="1600" dirty="0" smtClean="0"/>
              <a:t>on hepatitis B virus, </a:t>
            </a:r>
            <a:r>
              <a:rPr lang="en-US" sz="1600" i="1" dirty="0" smtClean="0"/>
              <a:t>Indian J. Med. Res</a:t>
            </a:r>
            <a:r>
              <a:rPr lang="en-US" sz="1600" dirty="0" smtClean="0"/>
              <a:t>.,</a:t>
            </a:r>
            <a:r>
              <a:rPr lang="ru-RU" sz="1600" dirty="0" smtClean="0"/>
              <a:t> 93, 71, 1991.</a:t>
            </a:r>
            <a:endParaRPr lang="ru-RU" sz="1600" dirty="0"/>
          </a:p>
        </p:txBody>
      </p:sp>
      <p:pic>
        <p:nvPicPr>
          <p:cNvPr id="1026" name="Picture 2" descr="http://www.lamolina.net/image/chancapiedra_res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61780"/>
            <a:ext cx="3168352" cy="314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Харитаки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en-US" b="1" dirty="0" err="1">
                <a:solidFill>
                  <a:schemeClr val="tx2"/>
                </a:solidFill>
              </a:rPr>
              <a:t>Terminalia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Chebula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9"/>
            <a:ext cx="8856984" cy="2376263"/>
          </a:xfrm>
        </p:spPr>
        <p:txBody>
          <a:bodyPr>
            <a:normAutofit/>
          </a:bodyPr>
          <a:lstStyle/>
          <a:p>
            <a:r>
              <a:rPr lang="ru-RU" dirty="0" smtClean="0"/>
              <a:t>ингибирует </a:t>
            </a:r>
            <a:r>
              <a:rPr lang="ru-RU" dirty="0"/>
              <a:t>репликацию </a:t>
            </a:r>
            <a:r>
              <a:rPr lang="ru-RU" dirty="0" err="1" smtClean="0"/>
              <a:t>цитомегаловируса</a:t>
            </a:r>
            <a:endParaRPr lang="ru-RU" dirty="0" smtClean="0"/>
          </a:p>
          <a:p>
            <a:r>
              <a:rPr lang="ru-RU" dirty="0" smtClean="0"/>
              <a:t>обладает антибактериальным действием </a:t>
            </a:r>
          </a:p>
          <a:p>
            <a:r>
              <a:rPr lang="ru-RU" dirty="0" smtClean="0"/>
              <a:t>демонстрирует </a:t>
            </a:r>
            <a:r>
              <a:rPr lang="ru-RU" dirty="0"/>
              <a:t>активное действие против вируса гепатита В и </a:t>
            </a:r>
            <a:r>
              <a:rPr lang="ru-RU" dirty="0" smtClean="0"/>
              <a:t>ВИЧ</a:t>
            </a:r>
            <a:endParaRPr lang="ru-RU" dirty="0"/>
          </a:p>
          <a:p>
            <a:endParaRPr lang="ru-RU" dirty="0"/>
          </a:p>
        </p:txBody>
      </p:sp>
      <p:pic>
        <p:nvPicPr>
          <p:cNvPr id="22530" name="Picture 2" descr="http://www.remedyspot.com/wp-content/uploads/2015/09/Harita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286" y="908720"/>
            <a:ext cx="2620834" cy="1474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chemeClr val="tx2"/>
                </a:solidFill>
              </a:rPr>
              <a:t>Брингарадж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en-US" b="1" dirty="0" err="1">
                <a:solidFill>
                  <a:schemeClr val="tx2"/>
                </a:solidFill>
              </a:rPr>
              <a:t>Eclipta</a:t>
            </a:r>
            <a:r>
              <a:rPr lang="en-US" b="1" dirty="0">
                <a:solidFill>
                  <a:schemeClr val="tx2"/>
                </a:solidFill>
              </a:rPr>
              <a:t> alba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r>
              <a:rPr lang="ru-RU" dirty="0"/>
              <a:t>Является </a:t>
            </a:r>
            <a:r>
              <a:rPr lang="ru-RU" dirty="0" err="1"/>
              <a:t>гепатопротектором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Эффективен </a:t>
            </a:r>
            <a:r>
              <a:rPr lang="ru-RU" dirty="0"/>
              <a:t>при вирусных гепатитах. </a:t>
            </a:r>
            <a:endParaRPr lang="ru-RU" dirty="0" smtClean="0"/>
          </a:p>
          <a:p>
            <a:r>
              <a:rPr lang="ru-RU" dirty="0" err="1" smtClean="0"/>
              <a:t>Противоязвенное</a:t>
            </a:r>
            <a:r>
              <a:rPr lang="ru-RU" dirty="0" smtClean="0"/>
              <a:t> </a:t>
            </a:r>
            <a:r>
              <a:rPr lang="ru-RU" dirty="0"/>
              <a:t>и противовоспалительное воздействие. </a:t>
            </a:r>
          </a:p>
          <a:p>
            <a:endParaRPr lang="ru-RU" dirty="0"/>
          </a:p>
        </p:txBody>
      </p:sp>
      <p:pic>
        <p:nvPicPr>
          <p:cNvPr id="24578" name="Picture 2" descr="http://www.altmedicine101.com/wp-content/uploads/bhringraj-hair-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77072"/>
            <a:ext cx="3168352" cy="246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Показания для применения препарата «</a:t>
            </a:r>
            <a:r>
              <a:rPr lang="ru-RU" sz="3200" b="1" dirty="0" err="1">
                <a:solidFill>
                  <a:schemeClr val="tx2"/>
                </a:solidFill>
              </a:rPr>
              <a:t>Даруна</a:t>
            </a:r>
            <a:r>
              <a:rPr lang="ru-RU" sz="3200" b="1" dirty="0">
                <a:solidFill>
                  <a:schemeClr val="tx2"/>
                </a:solidFill>
              </a:rPr>
              <a:t>» </a:t>
            </a: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ru-RU" sz="2000" b="1" dirty="0">
                <a:solidFill>
                  <a:schemeClr val="tx2"/>
                </a:solidFill>
              </a:rPr>
              <a:t>в качестве </a:t>
            </a:r>
            <a:r>
              <a:rPr lang="ru-RU" sz="2000" b="1" dirty="0" err="1" smtClean="0">
                <a:solidFill>
                  <a:schemeClr val="tx2"/>
                </a:solidFill>
              </a:rPr>
              <a:t>комплементарного</a:t>
            </a:r>
            <a:r>
              <a:rPr lang="ru-RU" sz="2000" b="1" dirty="0" smtClean="0">
                <a:solidFill>
                  <a:schemeClr val="tx2"/>
                </a:solidFill>
              </a:rPr>
              <a:t> (!) и оздоровительного (!) средства):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412776"/>
            <a:ext cx="8352928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Болезни печени, включая хронические вирусные гепатиты</a:t>
            </a:r>
          </a:p>
          <a:p>
            <a:pPr lvl="0"/>
            <a:r>
              <a:rPr lang="ru-RU" dirty="0"/>
              <a:t>Хронические и острые вирусные </a:t>
            </a:r>
            <a:r>
              <a:rPr lang="ru-RU" dirty="0" smtClean="0"/>
              <a:t>инфекции </a:t>
            </a:r>
            <a:r>
              <a:rPr lang="ru-RU" dirty="0"/>
              <a:t>(</a:t>
            </a:r>
            <a:r>
              <a:rPr lang="ru-RU" dirty="0" smtClean="0"/>
              <a:t>герпес, ЦМВ, ВПЧ </a:t>
            </a:r>
            <a:r>
              <a:rPr lang="ru-RU" dirty="0"/>
              <a:t>и др.)</a:t>
            </a:r>
          </a:p>
          <a:p>
            <a:pPr lvl="0"/>
            <a:r>
              <a:rPr lang="ru-RU" dirty="0" smtClean="0"/>
              <a:t>Язвенная </a:t>
            </a:r>
            <a:r>
              <a:rPr lang="ru-RU" dirty="0"/>
              <a:t>болезнь, </a:t>
            </a:r>
            <a:r>
              <a:rPr lang="ru-RU" dirty="0" smtClean="0"/>
              <a:t>гастрит</a:t>
            </a:r>
          </a:p>
          <a:p>
            <a:pPr lvl="0"/>
            <a:r>
              <a:rPr lang="ru-RU" dirty="0" smtClean="0"/>
              <a:t>Кожные болезни</a:t>
            </a:r>
          </a:p>
          <a:p>
            <a:pPr lvl="0"/>
            <a:r>
              <a:rPr lang="ru-RU" dirty="0" smtClean="0"/>
              <a:t>Нарушения углеводного и </a:t>
            </a:r>
          </a:p>
          <a:p>
            <a:pPr lvl="0">
              <a:buNone/>
            </a:pPr>
            <a:r>
              <a:rPr lang="ru-RU" dirty="0" smtClean="0"/>
              <a:t>	липидного</a:t>
            </a:r>
          </a:p>
          <a:p>
            <a:pPr lvl="0">
              <a:buNone/>
            </a:pPr>
            <a:r>
              <a:rPr lang="ru-RU" dirty="0" smtClean="0"/>
              <a:t>	обмена</a:t>
            </a:r>
            <a:endParaRPr lang="ru-RU" dirty="0"/>
          </a:p>
        </p:txBody>
      </p:sp>
      <p:pic>
        <p:nvPicPr>
          <p:cNvPr id="5" name="Picture 2" descr="http://orgmlm.ru/app/storage/news/473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3858951" cy="27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887</Words>
  <Application>Microsoft Office PowerPoint</Application>
  <PresentationFormat>Экран (4:3)</PresentationFormat>
  <Paragraphs>222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ДАРУНА МАКСЭНЗИМ МОЗГОВОЙ  ТОНИК</vt:lpstr>
      <vt:lpstr>Даруна</vt:lpstr>
      <vt:lpstr>Пять вирусных инфекций!</vt:lpstr>
      <vt:lpstr>Состав препарата Даруна:</vt:lpstr>
      <vt:lpstr>Phyllanthus niruri (Бхумиамалаки)</vt:lpstr>
      <vt:lpstr>Клинические исследования</vt:lpstr>
      <vt:lpstr>Харитаки (Terminalia Chebula)</vt:lpstr>
      <vt:lpstr>Брингарадж (Eclipta alba)</vt:lpstr>
      <vt:lpstr>Показания для применения препарата «Даруна»  (в качестве комплементарного (!) и оздоровительного (!) средства):</vt:lpstr>
      <vt:lpstr>Слайд 10</vt:lpstr>
      <vt:lpstr>Слайд 11</vt:lpstr>
      <vt:lpstr>Эффективность Даруны при отклонениях в состоянии здоровья:</vt:lpstr>
      <vt:lpstr>Дозировка </vt:lpstr>
      <vt:lpstr>МАКСЭНЗИМ</vt:lpstr>
      <vt:lpstr>Причины болезней</vt:lpstr>
      <vt:lpstr>Слайд 16</vt:lpstr>
      <vt:lpstr>Слайд 17</vt:lpstr>
      <vt:lpstr>МаксЭнзим</vt:lpstr>
      <vt:lpstr>Кориандр (Coriandrum sativum)</vt:lpstr>
      <vt:lpstr>Кумин (Cuminum cyminum)</vt:lpstr>
      <vt:lpstr>Амла (Emblica officinalis)</vt:lpstr>
      <vt:lpstr>Фенхель (Foeniculum vulgare)</vt:lpstr>
      <vt:lpstr>Показания для применения</vt:lpstr>
      <vt:lpstr>Максэнзим </vt:lpstr>
      <vt:lpstr>Мозговой тоник </vt:lpstr>
      <vt:lpstr>Состав:</vt:lpstr>
      <vt:lpstr>Брахми (Bacopa monnieri)</vt:lpstr>
      <vt:lpstr>Джатаманси (Nardostachys jatamansi)</vt:lpstr>
      <vt:lpstr>Амла (Emblica officinalis)</vt:lpstr>
      <vt:lpstr>Центелла азиатская (Centella asiatica)</vt:lpstr>
      <vt:lpstr>7 эффектов применения </vt:lpstr>
      <vt:lpstr>Показания для применения</vt:lpstr>
      <vt:lpstr>Мозговой тоник </vt:lpstr>
      <vt:lpstr>Слайд 34</vt:lpstr>
      <vt:lpstr>Слайд 35</vt:lpstr>
      <vt:lpstr>Образовательная деятельность в области Аюрведы</vt:lpstr>
      <vt:lpstr>Онлайн-обучение Аюрведе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ДАРУНА победа над вирусными инфекциями!</dc:title>
  <dc:creator>Михаил</dc:creator>
  <cp:lastModifiedBy>Михаил</cp:lastModifiedBy>
  <cp:revision>31</cp:revision>
  <dcterms:created xsi:type="dcterms:W3CDTF">2016-03-22T09:05:00Z</dcterms:created>
  <dcterms:modified xsi:type="dcterms:W3CDTF">2017-10-28T05:36:09Z</dcterms:modified>
</cp:coreProperties>
</file>